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Hussar Bold" charset="1" panose="00000800000000000000"/>
      <p:regular r:id="rId20"/>
    </p:embeddedFont>
    <p:embeddedFont>
      <p:font typeface="Mont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51621" y="-2222832"/>
            <a:ext cx="23307479" cy="14421503"/>
          </a:xfrm>
          <a:custGeom>
            <a:avLst/>
            <a:gdLst/>
            <a:ahLst/>
            <a:cxnLst/>
            <a:rect r="r" b="b" t="t" l="l"/>
            <a:pathLst>
              <a:path h="14421503" w="23307479">
                <a:moveTo>
                  <a:pt x="23307479" y="0"/>
                </a:moveTo>
                <a:lnTo>
                  <a:pt x="0" y="0"/>
                </a:lnTo>
                <a:lnTo>
                  <a:pt x="0" y="14421503"/>
                </a:lnTo>
                <a:lnTo>
                  <a:pt x="23307479" y="14421503"/>
                </a:lnTo>
                <a:lnTo>
                  <a:pt x="23307479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94558"/>
            <a:ext cx="11325950" cy="374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4"/>
              </a:lnSpc>
            </a:pPr>
            <a:r>
              <a:rPr lang="en-US" b="true" sz="5556" spc="55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PROGETTAZIONE E SVILUPPO</a:t>
            </a:r>
          </a:p>
          <a:p>
            <a:pPr algn="l">
              <a:lnSpc>
                <a:spcPts val="5834"/>
              </a:lnSpc>
            </a:pPr>
            <a:r>
              <a:rPr lang="en-US" b="true" sz="5556" spc="55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DI UNA WEB APP PER LA VISUALIZZAZIONE DI DATI SULL’UTILIZZO DELLA RETE WI-FI DEL COMUNE DI BOLOGNA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0696632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spc="124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DIPARTIMENTO DI INFORMATICA - SCIENZA E INGEGNERIA</a:t>
            </a:r>
          </a:p>
          <a:p>
            <a:pPr algn="l">
              <a:lnSpc>
                <a:spcPts val="2874"/>
              </a:lnSpc>
            </a:pPr>
            <a:r>
              <a:rPr lang="en-US" sz="2499" spc="124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Corso di Laurea in Ingegneria e Scienze Informatiche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61730"/>
            <a:ext cx="10696632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199" spc="588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Presentata da Francesco Valentini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60412"/>
            <a:ext cx="53483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</a:pPr>
            <a:r>
              <a:rPr lang="en-US" sz="2499" spc="459" strike="noStrike" u="none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Relatore:</a:t>
            </a:r>
          </a:p>
          <a:p>
            <a:pPr algn="l" marL="0" indent="0" lvl="0">
              <a:lnSpc>
                <a:spcPts val="3374"/>
              </a:lnSpc>
            </a:pPr>
            <a:r>
              <a:rPr lang="en-US" sz="2499" spc="459" strike="noStrike" u="none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Prof. Giovanni Delnevo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7016" y="7460412"/>
            <a:ext cx="53483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</a:pPr>
            <a:r>
              <a:rPr lang="en-US" sz="2499" spc="459" strike="noStrike" u="none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Correlatore:</a:t>
            </a:r>
          </a:p>
          <a:p>
            <a:pPr algn="l" marL="0" indent="0" lvl="0">
              <a:lnSpc>
                <a:spcPts val="3374"/>
              </a:lnSpc>
            </a:pPr>
            <a:r>
              <a:rPr lang="en-US" sz="2499" spc="459" strike="noStrike" u="none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Dott. Kelvin Olaiya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30163"/>
            <a:ext cx="931645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spc="459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Sessione III · Anno Accademico 2023/2024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87650">
            <a:off x="-684615" y="1141445"/>
            <a:ext cx="23400787" cy="8278028"/>
          </a:xfrm>
          <a:custGeom>
            <a:avLst/>
            <a:gdLst/>
            <a:ahLst/>
            <a:cxnLst/>
            <a:rect r="r" b="b" t="t" l="l"/>
            <a:pathLst>
              <a:path h="8278028" w="23400787">
                <a:moveTo>
                  <a:pt x="0" y="0"/>
                </a:moveTo>
                <a:lnTo>
                  <a:pt x="23400787" y="0"/>
                </a:lnTo>
                <a:lnTo>
                  <a:pt x="23400787" y="8278029"/>
                </a:lnTo>
                <a:lnTo>
                  <a:pt x="0" y="827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3565" y="205740"/>
            <a:ext cx="8948695" cy="98755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466850"/>
            <a:ext cx="8406702" cy="187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06"/>
              </a:lnSpc>
            </a:pPr>
            <a:r>
              <a:rPr lang="en-US" sz="15229" spc="-1035">
                <a:solidFill>
                  <a:srgbClr val="3E3E3E"/>
                </a:solidFill>
                <a:latin typeface="Hussar Bold"/>
                <a:ea typeface="Hussar Bold"/>
                <a:cs typeface="Hussar Bold"/>
                <a:sym typeface="Hussar Bold"/>
              </a:rPr>
              <a:t>SUS    UX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46165"/>
            <a:ext cx="7925493" cy="127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9"/>
              </a:lnSpc>
            </a:pPr>
            <a:r>
              <a:rPr lang="en-US" sz="2056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Per svolgere l’analisi sull’usabilità del sistema abbiamo somministrato il questionario SUS a un campione di 9 utenti, confrontando il sito ufficiale contenente gli Open Data con quello da noi sviluppato, ovvero BolognaWiFiMap.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10233"/>
            <a:ext cx="7925493" cy="127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9"/>
              </a:lnSpc>
            </a:pPr>
            <a:r>
              <a:rPr lang="en-US" sz="2056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 risultati mostrano come il nostro sito sia in grado di migliorare nettamente l’esperienza utente, risultando di più facile comprensione per l’intero campione, seppur con un margine decisamente variabile.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974300"/>
            <a:ext cx="7925493" cy="128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2056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Il valore medio del SUS per BolognaWiFiMap è di 87.5 e costitiusce quindi un enorme miglioramento rispetto al punteggio medio di 45.8 ottenuto dal sito degli Open Data, dimostrando così la potenza della visualizzazione dati.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8987" y="-1723396"/>
            <a:ext cx="21006816" cy="13155519"/>
          </a:xfrm>
          <a:custGeom>
            <a:avLst/>
            <a:gdLst/>
            <a:ahLst/>
            <a:cxnLst/>
            <a:rect r="r" b="b" t="t" l="l"/>
            <a:pathLst>
              <a:path h="13155519" w="21006816">
                <a:moveTo>
                  <a:pt x="0" y="0"/>
                </a:moveTo>
                <a:lnTo>
                  <a:pt x="21006816" y="0"/>
                </a:lnTo>
                <a:lnTo>
                  <a:pt x="21006816" y="13155519"/>
                </a:lnTo>
                <a:lnTo>
                  <a:pt x="0" y="13155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660369" cy="8229600"/>
            <a:chOff x="0" y="0"/>
            <a:chExt cx="7547158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908" t="0" r="51266" b="0"/>
            <a:stretch>
              <a:fillRect/>
            </a:stretch>
          </p:blipFill>
          <p:spPr>
            <a:xfrm flipH="false" flipV="false">
              <a:off x="0" y="0"/>
              <a:ext cx="7547158" cy="109728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587532" y="971550"/>
            <a:ext cx="9671768" cy="153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4"/>
              </a:lnSpc>
            </a:pPr>
            <a:r>
              <a:rPr lang="en-US" sz="2255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La visualizzazione dati ha reso accessibili e interpretabili le informazioni degli Open Data, evidenziandole in modo intuitivo con un’interfaccia interattiva, permettendo quindi di sfruttare meglio le potenzialità offerte dalle Smart Cities.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87532" y="2980288"/>
            <a:ext cx="9671768" cy="153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4"/>
              </a:lnSpc>
            </a:pPr>
            <a:r>
              <a:rPr lang="en-US" sz="2255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Per estendere ulteriormente il progetto, si potrebbero aggiungere dei grafici relativi all’andamento di ciascun dataset, o calcolare il flusso totale in entrata e in uscita relativo agli spostamenti di ciascuna zona, assegnando loro una tinta non monocromatica.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1526" y="7893807"/>
            <a:ext cx="10307774" cy="136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57"/>
              </a:lnSpc>
            </a:pPr>
            <a:r>
              <a:rPr lang="en-US" sz="11063" spc="-752">
                <a:solidFill>
                  <a:srgbClr val="FCFCFC"/>
                </a:solidFill>
                <a:latin typeface="Hussar Bold"/>
                <a:ea typeface="Hussar Bold"/>
                <a:cs typeface="Hussar Bold"/>
                <a:sym typeface="Hussar Bold"/>
              </a:rPr>
              <a:t>CONCLUSIONI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87532" y="4989025"/>
            <a:ext cx="9671768" cy="153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4"/>
              </a:lnSpc>
            </a:pPr>
            <a:r>
              <a:rPr lang="en-US" sz="2255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La natura generale del database che abbiamo creato permette di poter estendere il progetto ad altre città, aggiungendo i rispettivi dati. L’unica esigenza sarebbe adattare le API attuali per raccogliere i dataset delle città a cui si vuole estendere il servizio.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0595" y="-887084"/>
            <a:ext cx="19550946" cy="12243780"/>
          </a:xfrm>
          <a:custGeom>
            <a:avLst/>
            <a:gdLst/>
            <a:ahLst/>
            <a:cxnLst/>
            <a:rect r="r" b="b" t="t" l="l"/>
            <a:pathLst>
              <a:path h="12243780" w="19550946">
                <a:moveTo>
                  <a:pt x="19550946" y="0"/>
                </a:moveTo>
                <a:lnTo>
                  <a:pt x="0" y="0"/>
                </a:lnTo>
                <a:lnTo>
                  <a:pt x="0" y="12243780"/>
                </a:lnTo>
                <a:lnTo>
                  <a:pt x="19550946" y="12243780"/>
                </a:lnTo>
                <a:lnTo>
                  <a:pt x="195509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9675"/>
            <a:ext cx="14174224" cy="32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4"/>
              </a:lnSpc>
            </a:pPr>
            <a:r>
              <a:rPr lang="en-US" sz="11899" spc="-916">
                <a:solidFill>
                  <a:srgbClr val="3E3E3E"/>
                </a:solidFill>
                <a:latin typeface="Hussar Bold"/>
                <a:ea typeface="Hussar Bold"/>
                <a:cs typeface="Hussar Bold"/>
                <a:sym typeface="Hussar Bold"/>
              </a:rPr>
              <a:t>GRAZIE    PER L’ATTENZIONE!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15" y="-1675758"/>
            <a:ext cx="18773630" cy="7673721"/>
          </a:xfrm>
          <a:custGeom>
            <a:avLst/>
            <a:gdLst/>
            <a:ahLst/>
            <a:cxnLst/>
            <a:rect r="r" b="b" t="t" l="l"/>
            <a:pathLst>
              <a:path h="7673721" w="18773630">
                <a:moveTo>
                  <a:pt x="18773630" y="0"/>
                </a:moveTo>
                <a:lnTo>
                  <a:pt x="0" y="0"/>
                </a:lnTo>
                <a:lnTo>
                  <a:pt x="0" y="7673721"/>
                </a:lnTo>
                <a:lnTo>
                  <a:pt x="18773630" y="7673721"/>
                </a:lnTo>
                <a:lnTo>
                  <a:pt x="1877363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1051" y="4467228"/>
            <a:ext cx="6878249" cy="4791072"/>
            <a:chOff x="0" y="0"/>
            <a:chExt cx="9170999" cy="638809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16732" b="0"/>
            <a:stretch>
              <a:fillRect/>
            </a:stretch>
          </p:blipFill>
          <p:spPr>
            <a:xfrm flipH="false" flipV="false">
              <a:off x="0" y="0"/>
              <a:ext cx="9170999" cy="638809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381051" y="1028700"/>
            <a:ext cx="6878249" cy="3147560"/>
            <a:chOff x="0" y="0"/>
            <a:chExt cx="9170999" cy="419674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5463" r="0" b="5463"/>
            <a:stretch>
              <a:fillRect/>
            </a:stretch>
          </p:blipFill>
          <p:spPr>
            <a:xfrm flipH="false" flipV="false">
              <a:off x="0" y="0"/>
              <a:ext cx="9170999" cy="419674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1371600"/>
            <a:ext cx="8875240" cy="147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1"/>
              </a:lnSpc>
            </a:pPr>
            <a:r>
              <a:rPr lang="en-US" sz="11934" spc="-918">
                <a:solidFill>
                  <a:srgbClr val="282727"/>
                </a:solidFill>
                <a:latin typeface="Hussar Bold"/>
                <a:ea typeface="Hussar Bold"/>
                <a:cs typeface="Hussar Bold"/>
                <a:sym typeface="Hussar Bold"/>
              </a:rPr>
              <a:t>CONTESTO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30478"/>
            <a:ext cx="8482025" cy="13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8"/>
              </a:lnSpc>
            </a:pPr>
            <a:r>
              <a:rPr lang="en-US" sz="2250">
                <a:solidFill>
                  <a:srgbClr val="282727"/>
                </a:solidFill>
                <a:latin typeface="Poppins"/>
                <a:ea typeface="Poppins"/>
                <a:cs typeface="Poppins"/>
                <a:sym typeface="Poppins"/>
              </a:rPr>
              <a:t>Questo progetto di tesi si pone come obiettivo principale la progettazione e lo sviluppo di un’applicazione web interattiva per la visualizzazione dei dati relativi all’utilizzo della rete BolognaWiFi.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61858"/>
            <a:ext cx="8482025" cy="13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8"/>
              </a:lnSpc>
            </a:pPr>
            <a:r>
              <a:rPr lang="en-US" sz="2250">
                <a:solidFill>
                  <a:srgbClr val="282727"/>
                </a:solidFill>
                <a:latin typeface="Poppins"/>
                <a:ea typeface="Poppins"/>
                <a:cs typeface="Poppins"/>
                <a:sym typeface="Poppins"/>
              </a:rPr>
              <a:t>L’intento è quello di rendere facilmente accessibili e interpretabili le informazioni raccolte, tramite la realizzazione di un’interfaccia intuitiva che risulti comprensibile all’utente finale.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293238"/>
            <a:ext cx="8482025" cy="13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8"/>
              </a:lnSpc>
            </a:pPr>
            <a:r>
              <a:rPr lang="en-US" sz="2250">
                <a:solidFill>
                  <a:srgbClr val="282727"/>
                </a:solidFill>
                <a:latin typeface="Poppins"/>
                <a:ea typeface="Poppins"/>
                <a:cs typeface="Poppins"/>
                <a:sym typeface="Poppins"/>
              </a:rPr>
              <a:t>L’applicazione permette di visualizzare l’andamento dell’utilizzo della rete Wi-Fi nelle diverse zone della città, mostrando l’affollamento e l’affluenza di ciascuna area, insieme agli spostamenti effettuati dagli utenti.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924619"/>
            <a:ext cx="8482025" cy="13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8"/>
              </a:lnSpc>
            </a:pPr>
            <a:r>
              <a:rPr lang="en-US" sz="2250">
                <a:solidFill>
                  <a:srgbClr val="282727"/>
                </a:solidFill>
                <a:latin typeface="Poppins"/>
                <a:ea typeface="Poppins"/>
                <a:cs typeface="Poppins"/>
                <a:sym typeface="Poppins"/>
              </a:rPr>
              <a:t>Diventa quindi più semplice comprendere i pattern di utilizzo della rete Wi-Fi del Comune di Bologna, impostando semplicemente la data e l’ora relative ai dati che si vogliono visualizzare su mappa.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5734" y="2750685"/>
            <a:ext cx="9665644" cy="7829171"/>
          </a:xfrm>
          <a:custGeom>
            <a:avLst/>
            <a:gdLst/>
            <a:ahLst/>
            <a:cxnLst/>
            <a:rect r="r" b="b" t="t" l="l"/>
            <a:pathLst>
              <a:path h="7829171" w="9665644">
                <a:moveTo>
                  <a:pt x="0" y="0"/>
                </a:moveTo>
                <a:lnTo>
                  <a:pt x="9665644" y="0"/>
                </a:lnTo>
                <a:lnTo>
                  <a:pt x="9665644" y="7829171"/>
                </a:lnTo>
                <a:lnTo>
                  <a:pt x="0" y="7829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59631"/>
            <a:ext cx="2289863" cy="2289863"/>
            <a:chOff x="0" y="0"/>
            <a:chExt cx="3053150" cy="305315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44963"/>
              <a:ext cx="3053150" cy="545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41B883"/>
                  </a:solidFill>
                  <a:latin typeface="Mont Bold"/>
                  <a:ea typeface="Mont Bold"/>
                  <a:cs typeface="Mont Bold"/>
                  <a:sym typeface="Mont Bold"/>
                </a:rPr>
                <a:t>Vue.js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69994" y="3559631"/>
            <a:ext cx="2289863" cy="2289863"/>
            <a:chOff x="0" y="0"/>
            <a:chExt cx="3053150" cy="305315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EFDA4D"/>
                  </a:solidFill>
                  <a:latin typeface="Mont Bold"/>
                  <a:ea typeface="Mont Bold"/>
                  <a:cs typeface="Mont Bold"/>
                  <a:sym typeface="Mont Bold"/>
                </a:rPr>
                <a:t>JavaScript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40831" y="3559631"/>
            <a:ext cx="2289863" cy="2289863"/>
            <a:chOff x="0" y="0"/>
            <a:chExt cx="3053150" cy="305315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CD669A"/>
                  </a:solidFill>
                  <a:latin typeface="Mont Bold"/>
                  <a:ea typeface="Mont Bold"/>
                  <a:cs typeface="Mont Bold"/>
                  <a:sym typeface="Mont Bold"/>
                </a:rPr>
                <a:t>SCSS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911669" y="3559631"/>
            <a:ext cx="2289863" cy="2289863"/>
            <a:chOff x="0" y="0"/>
            <a:chExt cx="3053150" cy="305315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E44D26"/>
                  </a:solidFill>
                  <a:latin typeface="Mont Bold"/>
                  <a:ea typeface="Mont Bold"/>
                  <a:cs typeface="Mont Bold"/>
                  <a:sym typeface="Mont Bold"/>
                </a:rPr>
                <a:t>HTML5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319" y="6968437"/>
            <a:ext cx="2289863" cy="2289863"/>
            <a:chOff x="0" y="0"/>
            <a:chExt cx="3053150" cy="305315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666699"/>
                  </a:solidFill>
                  <a:latin typeface="Mont Bold"/>
                  <a:ea typeface="Mont Bold"/>
                  <a:cs typeface="Mont Bold"/>
                  <a:sym typeface="Mont Bold"/>
                </a:rPr>
                <a:t>PHP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82507" y="3559631"/>
            <a:ext cx="2289863" cy="2289863"/>
            <a:chOff x="0" y="0"/>
            <a:chExt cx="3053150" cy="305315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120694" y="675025"/>
              <a:ext cx="811761" cy="929054"/>
            </a:xfrm>
            <a:custGeom>
              <a:avLst/>
              <a:gdLst/>
              <a:ahLst/>
              <a:cxnLst/>
              <a:rect r="r" b="b" t="t" l="l"/>
              <a:pathLst>
                <a:path h="929054" w="811761">
                  <a:moveTo>
                    <a:pt x="0" y="0"/>
                  </a:moveTo>
                  <a:lnTo>
                    <a:pt x="811762" y="0"/>
                  </a:lnTo>
                  <a:lnTo>
                    <a:pt x="811762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1B73BA"/>
                  </a:solidFill>
                  <a:latin typeface="Mont Bold"/>
                  <a:ea typeface="Mont Bold"/>
                  <a:cs typeface="Mont Bold"/>
                  <a:sym typeface="Mont Bold"/>
                </a:rPr>
                <a:t>CSS3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499156" y="3559631"/>
            <a:ext cx="2289863" cy="2289863"/>
            <a:chOff x="0" y="0"/>
            <a:chExt cx="3053150" cy="305315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062048" y="675025"/>
              <a:ext cx="929054" cy="929054"/>
            </a:xfrm>
            <a:custGeom>
              <a:avLst/>
              <a:gdLst/>
              <a:ahLst/>
              <a:cxnLst/>
              <a:rect r="r" b="b" t="t" l="l"/>
              <a:pathLst>
                <a:path h="929054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BAE070"/>
                  </a:solidFill>
                  <a:latin typeface="Mont Bold"/>
                  <a:ea typeface="Mont Bold"/>
                  <a:cs typeface="Mont Bold"/>
                  <a:sym typeface="Mont Bold"/>
                </a:rPr>
                <a:t>Leaflet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499156" y="6968437"/>
            <a:ext cx="2289863" cy="2289863"/>
            <a:chOff x="0" y="0"/>
            <a:chExt cx="3053150" cy="305315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1062048" y="825469"/>
              <a:ext cx="929054" cy="628167"/>
            </a:xfrm>
            <a:custGeom>
              <a:avLst/>
              <a:gdLst/>
              <a:ahLst/>
              <a:cxnLst/>
              <a:rect r="r" b="b" t="t" l="l"/>
              <a:pathLst>
                <a:path h="628167" w="929054">
                  <a:moveTo>
                    <a:pt x="0" y="0"/>
                  </a:moveTo>
                  <a:lnTo>
                    <a:pt x="929054" y="0"/>
                  </a:lnTo>
                  <a:lnTo>
                    <a:pt x="929054" y="628167"/>
                  </a:lnTo>
                  <a:lnTo>
                    <a:pt x="0" y="628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F29111"/>
                  </a:solidFill>
                  <a:latin typeface="Mont Bold"/>
                  <a:ea typeface="Mont Bold"/>
                  <a:cs typeface="Mont Bold"/>
                  <a:sym typeface="Mont Bold"/>
                </a:rPr>
                <a:t>MySQL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969994" y="6935491"/>
            <a:ext cx="2289863" cy="2289863"/>
            <a:chOff x="0" y="0"/>
            <a:chExt cx="3053150" cy="305315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1263537" y="675025"/>
              <a:ext cx="526077" cy="929054"/>
            </a:xfrm>
            <a:custGeom>
              <a:avLst/>
              <a:gdLst/>
              <a:ahLst/>
              <a:cxnLst/>
              <a:rect r="r" b="b" t="t" l="l"/>
              <a:pathLst>
                <a:path h="929054" w="526077">
                  <a:moveTo>
                    <a:pt x="0" y="0"/>
                  </a:moveTo>
                  <a:lnTo>
                    <a:pt x="526077" y="0"/>
                  </a:lnTo>
                  <a:lnTo>
                    <a:pt x="526077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CA2339"/>
                  </a:solidFill>
                  <a:latin typeface="Mont Bold"/>
                  <a:ea typeface="Mont Bold"/>
                  <a:cs typeface="Mont Bold"/>
                  <a:sym typeface="Mont Bold"/>
                </a:rPr>
                <a:t>Apache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440831" y="6968437"/>
            <a:ext cx="2289863" cy="2289863"/>
            <a:chOff x="0" y="0"/>
            <a:chExt cx="3053150" cy="305315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053150" cy="3053150"/>
              <a:chOff x="0" y="0"/>
              <a:chExt cx="680735" cy="68073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80735" cy="680735"/>
              </a:xfrm>
              <a:custGeom>
                <a:avLst/>
                <a:gdLst/>
                <a:ahLst/>
                <a:cxnLst/>
                <a:rect r="r" b="b" t="t" l="l"/>
                <a:pathLst>
                  <a:path h="680735" w="680735">
                    <a:moveTo>
                      <a:pt x="556275" y="680735"/>
                    </a:moveTo>
                    <a:lnTo>
                      <a:pt x="124460" y="680735"/>
                    </a:lnTo>
                    <a:cubicBezTo>
                      <a:pt x="55880" y="680735"/>
                      <a:pt x="0" y="624855"/>
                      <a:pt x="0" y="5562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6275" y="0"/>
                    </a:lnTo>
                    <a:cubicBezTo>
                      <a:pt x="624855" y="0"/>
                      <a:pt x="680735" y="55880"/>
                      <a:pt x="680735" y="124460"/>
                    </a:cubicBezTo>
                    <a:lnTo>
                      <a:pt x="680735" y="556275"/>
                    </a:lnTo>
                    <a:cubicBezTo>
                      <a:pt x="680735" y="624855"/>
                      <a:pt x="624855" y="680735"/>
                      <a:pt x="556275" y="680735"/>
                    </a:cubicBezTo>
                    <a:close/>
                  </a:path>
                </a:pathLst>
              </a:custGeom>
              <a:solidFill>
                <a:srgbClr val="3E3E3E">
                  <a:alpha val="60000"/>
                </a:srgbClr>
              </a:solidFill>
            </p:spPr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1065677" y="675025"/>
              <a:ext cx="921796" cy="929054"/>
            </a:xfrm>
            <a:custGeom>
              <a:avLst/>
              <a:gdLst/>
              <a:ahLst/>
              <a:cxnLst/>
              <a:rect r="r" b="b" t="t" l="l"/>
              <a:pathLst>
                <a:path h="929054" w="921796">
                  <a:moveTo>
                    <a:pt x="0" y="0"/>
                  </a:moveTo>
                  <a:lnTo>
                    <a:pt x="921796" y="0"/>
                  </a:lnTo>
                  <a:lnTo>
                    <a:pt x="921796" y="929055"/>
                  </a:lnTo>
                  <a:lnTo>
                    <a:pt x="0" y="929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0" y="1944963"/>
              <a:ext cx="30531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77"/>
                </a:lnSpc>
              </a:pPr>
              <a:r>
                <a:rPr lang="en-US" b="true" sz="2314">
                  <a:solidFill>
                    <a:srgbClr val="FA7A24"/>
                  </a:solidFill>
                  <a:latin typeface="Mont Bold"/>
                  <a:ea typeface="Mont Bold"/>
                  <a:cs typeface="Mont Bold"/>
                  <a:sym typeface="Mont Bold"/>
                </a:rPr>
                <a:t>XAMPP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028700" y="1371600"/>
            <a:ext cx="16230600" cy="146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2"/>
              </a:lnSpc>
            </a:pPr>
            <a:r>
              <a:rPr lang="en-US" sz="11891" spc="-713">
                <a:solidFill>
                  <a:srgbClr val="FCFCFC"/>
                </a:solidFill>
                <a:latin typeface="Hussar Bold"/>
                <a:ea typeface="Hussar Bold"/>
                <a:cs typeface="Hussar Bold"/>
                <a:sym typeface="Hussar Bold"/>
              </a:rPr>
              <a:t>TECNOLOGIE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3007034"/>
            <a:ext cx="7655540" cy="37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2385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8319" y="6408022"/>
            <a:ext cx="7655540" cy="37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2385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445060">
            <a:off x="6495978" y="2184076"/>
            <a:ext cx="15498301" cy="9202116"/>
          </a:xfrm>
          <a:custGeom>
            <a:avLst/>
            <a:gdLst/>
            <a:ahLst/>
            <a:cxnLst/>
            <a:rect r="r" b="b" t="t" l="l"/>
            <a:pathLst>
              <a:path h="9202116" w="15498301">
                <a:moveTo>
                  <a:pt x="15498300" y="0"/>
                </a:moveTo>
                <a:lnTo>
                  <a:pt x="0" y="0"/>
                </a:lnTo>
                <a:lnTo>
                  <a:pt x="0" y="9202116"/>
                </a:lnTo>
                <a:lnTo>
                  <a:pt x="15498300" y="9202116"/>
                </a:lnTo>
                <a:lnTo>
                  <a:pt x="15498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4752" y="3707968"/>
            <a:ext cx="11184548" cy="5550332"/>
          </a:xfrm>
          <a:custGeom>
            <a:avLst/>
            <a:gdLst/>
            <a:ahLst/>
            <a:cxnLst/>
            <a:rect r="r" b="b" t="t" l="l"/>
            <a:pathLst>
              <a:path h="5550332" w="11184548">
                <a:moveTo>
                  <a:pt x="0" y="0"/>
                </a:moveTo>
                <a:lnTo>
                  <a:pt x="11184548" y="0"/>
                </a:lnTo>
                <a:lnTo>
                  <a:pt x="11184548" y="5550332"/>
                </a:lnTo>
                <a:lnTo>
                  <a:pt x="0" y="555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0324"/>
            <a:ext cx="16230600" cy="146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11900" spc="-714">
                <a:solidFill>
                  <a:srgbClr val="3E3E3E"/>
                </a:solidFill>
                <a:latin typeface="Hussar Bold"/>
                <a:ea typeface="Hussar Bold"/>
                <a:cs typeface="Hussar Bold"/>
                <a:sym typeface="Hussar Bold"/>
              </a:rPr>
              <a:t>DATABASE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029" y="4433250"/>
            <a:ext cx="4245290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Affollamento e affluenza sono stati aggregati nella stessa entità. Per i movimenti si salvano gli spostamenti totali e mediani nella stessa tabella.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9029" y="7621043"/>
            <a:ext cx="4245290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Tutti i valori orari vengono raggruppati dentro una singola entrata giornaliera. Le aree sono salvate singolarmente con una lista di coordinate.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029" y="3898589"/>
            <a:ext cx="4245290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Aggregazione tabelle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86518"/>
            <a:ext cx="4275619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Struttura dati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8694" y="3951064"/>
            <a:ext cx="20145389" cy="7126431"/>
          </a:xfrm>
          <a:custGeom>
            <a:avLst/>
            <a:gdLst/>
            <a:ahLst/>
            <a:cxnLst/>
            <a:rect r="r" b="b" t="t" l="l"/>
            <a:pathLst>
              <a:path h="7126431" w="20145389">
                <a:moveTo>
                  <a:pt x="0" y="0"/>
                </a:moveTo>
                <a:lnTo>
                  <a:pt x="20145388" y="0"/>
                </a:lnTo>
                <a:lnTo>
                  <a:pt x="20145388" y="7126432"/>
                </a:lnTo>
                <a:lnTo>
                  <a:pt x="0" y="712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9709" y="3394737"/>
            <a:ext cx="10109591" cy="5863563"/>
          </a:xfrm>
          <a:custGeom>
            <a:avLst/>
            <a:gdLst/>
            <a:ahLst/>
            <a:cxnLst/>
            <a:rect r="r" b="b" t="t" l="l"/>
            <a:pathLst>
              <a:path h="5863563" w="10109591">
                <a:moveTo>
                  <a:pt x="0" y="0"/>
                </a:moveTo>
                <a:lnTo>
                  <a:pt x="10109591" y="0"/>
                </a:lnTo>
                <a:lnTo>
                  <a:pt x="10109591" y="5863563"/>
                </a:lnTo>
                <a:lnTo>
                  <a:pt x="0" y="58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16230600" cy="16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9"/>
              </a:lnSpc>
            </a:pPr>
            <a:r>
              <a:rPr lang="en-US" sz="11499" spc="-885">
                <a:solidFill>
                  <a:srgbClr val="FCFCFC"/>
                </a:solidFill>
                <a:latin typeface="Hussar Bold"/>
                <a:ea typeface="Hussar Bold"/>
                <a:cs typeface="Hussar Bold"/>
                <a:sym typeface="Hussar Bold"/>
              </a:rPr>
              <a:t>PAGINA    INIZIALE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2904" y="4451204"/>
            <a:ext cx="5323998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Tutte le aree di Bologna coperte dal Wi-Fi pubblico comunale sono evidenziate mediante l’utilizzo di poligoni azzurri, permettendo di comprendere a colpo d’occhio l’estensione del servizio.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2904" y="7639133"/>
            <a:ext cx="5323998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Tramite i bottoni nella barra in alto si può visualizzare ciascuno dei diversi dataset, impostando la data e l’ora dei dati che si vogliono mostrare. Possiamo inoltre cambiare il tipo di mappa.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2904" y="3916543"/>
            <a:ext cx="5323998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Visualizzazione aree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04472"/>
            <a:ext cx="5348202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Selezione filtri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2397" y="-450839"/>
            <a:ext cx="20792794" cy="8966892"/>
          </a:xfrm>
          <a:custGeom>
            <a:avLst/>
            <a:gdLst/>
            <a:ahLst/>
            <a:cxnLst/>
            <a:rect r="r" b="b" t="t" l="l"/>
            <a:pathLst>
              <a:path h="8966892" w="20792794">
                <a:moveTo>
                  <a:pt x="0" y="0"/>
                </a:moveTo>
                <a:lnTo>
                  <a:pt x="20792794" y="0"/>
                </a:lnTo>
                <a:lnTo>
                  <a:pt x="20792794" y="8966892"/>
                </a:lnTo>
                <a:lnTo>
                  <a:pt x="0" y="896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4161" y="3397319"/>
            <a:ext cx="10105139" cy="5860981"/>
          </a:xfrm>
          <a:custGeom>
            <a:avLst/>
            <a:gdLst/>
            <a:ahLst/>
            <a:cxnLst/>
            <a:rect r="r" b="b" t="t" l="l"/>
            <a:pathLst>
              <a:path h="5860981" w="10105139">
                <a:moveTo>
                  <a:pt x="0" y="0"/>
                </a:moveTo>
                <a:lnTo>
                  <a:pt x="10105139" y="0"/>
                </a:lnTo>
                <a:lnTo>
                  <a:pt x="10105139" y="5860981"/>
                </a:lnTo>
                <a:lnTo>
                  <a:pt x="0" y="586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62075"/>
            <a:ext cx="16230600" cy="14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11499">
                <a:solidFill>
                  <a:srgbClr val="3E3E3E"/>
                </a:solidFill>
                <a:latin typeface="Hussar Bold"/>
                <a:ea typeface="Hussar Bold"/>
                <a:cs typeface="Hussar Bold"/>
                <a:sym typeface="Hussar Bold"/>
              </a:rPr>
              <a:t>AFFOLLAMENTO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029" y="4327704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L’affollamento può essere definito come il numero di persone che permangono all’interno di una specifica area, ad una certa ora del giorno. I dati sono registrati in forma anonima.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515633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 valori relativi all’affollamento vengono visualizzati mediante 9 sfumature di giallo, tanto più scure quanto maggiore è l’affollamento, utilizzando una scala pseudologaritmica.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029" y="3793043"/>
            <a:ext cx="5325998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Visualizzazione affollamento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80972"/>
            <a:ext cx="5356327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Color coding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512717" y="-3889047"/>
            <a:ext cx="19313434" cy="11950187"/>
          </a:xfrm>
          <a:custGeom>
            <a:avLst/>
            <a:gdLst/>
            <a:ahLst/>
            <a:cxnLst/>
            <a:rect r="r" b="b" t="t" l="l"/>
            <a:pathLst>
              <a:path h="11950187" w="19313434">
                <a:moveTo>
                  <a:pt x="19313434" y="11950187"/>
                </a:moveTo>
                <a:lnTo>
                  <a:pt x="0" y="11950187"/>
                </a:lnTo>
                <a:lnTo>
                  <a:pt x="0" y="0"/>
                </a:lnTo>
                <a:lnTo>
                  <a:pt x="19313434" y="0"/>
                </a:lnTo>
                <a:lnTo>
                  <a:pt x="19313434" y="11950187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9179" y="3394430"/>
            <a:ext cx="10110121" cy="5863870"/>
          </a:xfrm>
          <a:custGeom>
            <a:avLst/>
            <a:gdLst/>
            <a:ahLst/>
            <a:cxnLst/>
            <a:rect r="r" b="b" t="t" l="l"/>
            <a:pathLst>
              <a:path h="5863870" w="10110121">
                <a:moveTo>
                  <a:pt x="0" y="0"/>
                </a:moveTo>
                <a:lnTo>
                  <a:pt x="10110121" y="0"/>
                </a:lnTo>
                <a:lnTo>
                  <a:pt x="10110121" y="5863870"/>
                </a:lnTo>
                <a:lnTo>
                  <a:pt x="0" y="586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62075"/>
            <a:ext cx="16483844" cy="14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11499">
                <a:solidFill>
                  <a:srgbClr val="FCFCFC"/>
                </a:solidFill>
                <a:latin typeface="Hussar Bold"/>
                <a:ea typeface="Hussar Bold"/>
                <a:cs typeface="Hussar Bold"/>
                <a:sym typeface="Hussar Bold"/>
              </a:rPr>
              <a:t>AFFLUENZA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029" y="4433114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L’affluenza può essere definita come il numero di persone che, ad una certa ora del giorno, entrano all’interno di una specifica area, a prescindere che vi permangano o siano solo in transito.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21043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I valori relativi all’affluenza vengono visualizzati mediante 9 sfumature di rosso,  tanto più scure quanto maggiore è l’affluenza, utilizzando una scala pseudologaritmica.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029" y="3898453"/>
            <a:ext cx="5325998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Visualizzazione affluenza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86382"/>
            <a:ext cx="5356327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Color coding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87" y="5604227"/>
            <a:ext cx="21051573" cy="8604831"/>
          </a:xfrm>
          <a:custGeom>
            <a:avLst/>
            <a:gdLst/>
            <a:ahLst/>
            <a:cxnLst/>
            <a:rect r="r" b="b" t="t" l="l"/>
            <a:pathLst>
              <a:path h="8604831" w="21051573">
                <a:moveTo>
                  <a:pt x="0" y="0"/>
                </a:moveTo>
                <a:lnTo>
                  <a:pt x="21051574" y="0"/>
                </a:lnTo>
                <a:lnTo>
                  <a:pt x="21051574" y="8604831"/>
                </a:lnTo>
                <a:lnTo>
                  <a:pt x="0" y="8604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2339" y="3396263"/>
            <a:ext cx="10106961" cy="5862037"/>
          </a:xfrm>
          <a:custGeom>
            <a:avLst/>
            <a:gdLst/>
            <a:ahLst/>
            <a:cxnLst/>
            <a:rect r="r" b="b" t="t" l="l"/>
            <a:pathLst>
              <a:path h="5862037" w="10106961">
                <a:moveTo>
                  <a:pt x="0" y="0"/>
                </a:moveTo>
                <a:lnTo>
                  <a:pt x="10106961" y="0"/>
                </a:lnTo>
                <a:lnTo>
                  <a:pt x="10106961" y="5862037"/>
                </a:lnTo>
                <a:lnTo>
                  <a:pt x="0" y="586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62075"/>
            <a:ext cx="16087363" cy="141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11500" spc="-782">
                <a:solidFill>
                  <a:srgbClr val="3E3E3E"/>
                </a:solidFill>
                <a:latin typeface="Hussar Bold"/>
                <a:ea typeface="Hussar Bold"/>
                <a:cs typeface="Hussar Bold"/>
                <a:sym typeface="Hussar Bold"/>
              </a:rPr>
              <a:t>SPOSTAMENTI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029" y="4451204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Questi movimenti si riferiscono al flusso totale di passeggeri che si spostano da una zona all’altra, durante una certa ora del giorno. Non sono necessariamente registrati per tutte le aree.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39133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 flussi di spostamento sono visualizzati con 4 diversi livelli di spessore, insieme ad altrettante sfumature di viola, anche qui in modo direttamente proporzionale e tramite una scala pseudologaritmica.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029" y="3916543"/>
            <a:ext cx="5325998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Visualizzazione spostamenti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04472"/>
            <a:ext cx="5356327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3E3E3E"/>
                </a:solidFill>
                <a:latin typeface="Poppins Bold"/>
                <a:ea typeface="Poppins Bold"/>
                <a:cs typeface="Poppins Bold"/>
                <a:sym typeface="Poppins Bold"/>
              </a:rPr>
              <a:t>Color &amp; width coding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87650">
            <a:off x="-684615" y="1141445"/>
            <a:ext cx="23400787" cy="8278028"/>
          </a:xfrm>
          <a:custGeom>
            <a:avLst/>
            <a:gdLst/>
            <a:ahLst/>
            <a:cxnLst/>
            <a:rect r="r" b="b" t="t" l="l"/>
            <a:pathLst>
              <a:path h="8278028" w="23400787">
                <a:moveTo>
                  <a:pt x="0" y="0"/>
                </a:moveTo>
                <a:lnTo>
                  <a:pt x="23400787" y="0"/>
                </a:lnTo>
                <a:lnTo>
                  <a:pt x="23400787" y="8278029"/>
                </a:lnTo>
                <a:lnTo>
                  <a:pt x="0" y="827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3571" y="3396977"/>
            <a:ext cx="10105729" cy="5861323"/>
          </a:xfrm>
          <a:custGeom>
            <a:avLst/>
            <a:gdLst/>
            <a:ahLst/>
            <a:cxnLst/>
            <a:rect r="r" b="b" t="t" l="l"/>
            <a:pathLst>
              <a:path h="5861323" w="10105729">
                <a:moveTo>
                  <a:pt x="0" y="0"/>
                </a:moveTo>
                <a:lnTo>
                  <a:pt x="10105729" y="0"/>
                </a:lnTo>
                <a:lnTo>
                  <a:pt x="10105729" y="5861323"/>
                </a:lnTo>
                <a:lnTo>
                  <a:pt x="0" y="5861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62075"/>
            <a:ext cx="16230600" cy="14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11499" spc="-781">
                <a:solidFill>
                  <a:srgbClr val="FCFCFC"/>
                </a:solidFill>
                <a:latin typeface="Hussar Bold"/>
                <a:ea typeface="Hussar Bold"/>
                <a:cs typeface="Hussar Bold"/>
                <a:sym typeface="Hussar Bold"/>
              </a:rPr>
              <a:t>MOVIMENTI    MEDIANI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9029" y="4451204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Questi movimenti si riferiscono al flusso mediano di passeggeri che si spostano da una zona all’altra, calcolati su una certa ora. Sono utili da confrontare con gli spostamenti totali.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39133"/>
            <a:ext cx="5356327" cy="163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080">
                <a:solidFill>
                  <a:srgbClr val="FCFCFC"/>
                </a:solidFill>
                <a:latin typeface="Poppins"/>
                <a:ea typeface="Poppins"/>
                <a:cs typeface="Poppins"/>
                <a:sym typeface="Poppins"/>
              </a:rPr>
              <a:t>Analogamente a quanto avviene per gli spostamenti mediani, si utilizzano 4 spessori e sfumature di colore fucsia. Per confrontare il totale con i mediani è sufficiente alternare le visualizzazioni.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029" y="3916543"/>
            <a:ext cx="5325998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Spostamenti mediani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04472"/>
            <a:ext cx="5356327" cy="42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720" b="true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Color &amp; width coding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DAGf9g_olqo</dc:identifier>
  <dcterms:modified xsi:type="dcterms:W3CDTF">2011-08-01T06:04:30Z</dcterms:modified>
  <cp:revision>1</cp:revision>
  <dc:title>Thesis_Presentation</dc:title>
</cp:coreProperties>
</file>